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  <p:sldMasterId id="2147483732" r:id="rId2"/>
  </p:sldMasterIdLst>
  <p:notesMasterIdLst>
    <p:notesMasterId r:id="rId22"/>
  </p:notesMasterIdLst>
  <p:sldIdLst>
    <p:sldId id="263" r:id="rId3"/>
    <p:sldId id="310" r:id="rId4"/>
    <p:sldId id="319" r:id="rId5"/>
    <p:sldId id="314" r:id="rId6"/>
    <p:sldId id="315" r:id="rId7"/>
    <p:sldId id="340" r:id="rId8"/>
    <p:sldId id="303" r:id="rId9"/>
    <p:sldId id="341" r:id="rId10"/>
    <p:sldId id="322" r:id="rId11"/>
    <p:sldId id="320" r:id="rId12"/>
    <p:sldId id="316" r:id="rId13"/>
    <p:sldId id="339" r:id="rId14"/>
    <p:sldId id="318" r:id="rId15"/>
    <p:sldId id="343" r:id="rId16"/>
    <p:sldId id="323" r:id="rId17"/>
    <p:sldId id="342" r:id="rId18"/>
    <p:sldId id="326" r:id="rId19"/>
    <p:sldId id="338" r:id="rId20"/>
    <p:sldId id="306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383">
          <p15:clr>
            <a:srgbClr val="A4A3A4"/>
          </p15:clr>
        </p15:guide>
        <p15:guide id="3" pos="2880">
          <p15:clr>
            <a:srgbClr val="A4A3A4"/>
          </p15:clr>
        </p15:guide>
        <p15:guide id="4" pos="3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499"/>
    <a:srgbClr val="285C12"/>
    <a:srgbClr val="FFE8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1026" autoAdjust="0"/>
  </p:normalViewPr>
  <p:slideViewPr>
    <p:cSldViewPr snapToGrid="0">
      <p:cViewPr varScale="1">
        <p:scale>
          <a:sx n="130" d="100"/>
          <a:sy n="130" d="100"/>
        </p:scale>
        <p:origin x="1110" y="114"/>
      </p:cViewPr>
      <p:guideLst>
        <p:guide orient="horz" pos="2160"/>
        <p:guide orient="horz" pos="1383"/>
        <p:guide pos="2880"/>
        <p:guide pos="3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276697F-53D4-4515-99DA-5CA5712CB4A5}" type="datetimeFigureOut">
              <a:rPr lang="en-US" smtClean="0"/>
              <a:pPr/>
              <a:t>4/14/2023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B0BD232-542E-45A1-90F5-8EE8DCE21F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660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r>
              <a:rPr lang="en-US" dirty="0">
                <a:latin typeface="Calibri" pitchFamily="34" charset="0"/>
              </a:rPr>
              <a:t>Strategic sourcing</a:t>
            </a:r>
            <a:r>
              <a:rPr lang="en-US" baseline="0" dirty="0">
                <a:latin typeface="Calibri" pitchFamily="34" charset="0"/>
              </a:rPr>
              <a:t> initiative </a:t>
            </a:r>
          </a:p>
          <a:p>
            <a:endParaRPr dirty="0">
              <a:latin typeface="Calibri" pitchFamily="34" charset="0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numCol="1">
            <a:prstTxWarp prst="textNoShape">
              <a:avLst/>
            </a:prstTxWarp>
          </a:bodyPr>
          <a:lstStyle/>
          <a:p>
            <a:pPr defTabSz="943098"/>
            <a:fld id="{DAC9AEE7-C675-48A7-8DF5-3F543C92FC95}" type="slidenum">
              <a:rPr>
                <a:solidFill>
                  <a:prstClr val="black"/>
                </a:solidFill>
                <a:latin typeface="Calibri" pitchFamily="34" charset="0"/>
              </a:rPr>
              <a:pPr defTabSz="943098"/>
              <a:t>1</a:t>
            </a:fld>
            <a:endParaRPr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0229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IDIQ</a:t>
            </a:r>
            <a:r>
              <a:rPr lang="en-US" baseline="0" dirty="0"/>
              <a:t> Scope 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BD232-542E-45A1-90F5-8EE8DCE21F6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89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BOA</a:t>
            </a:r>
            <a:r>
              <a:rPr lang="en-US" baseline="0" dirty="0"/>
              <a:t> Holders – Background, Waste Types available    &gt;(Greater than) &lt;(Less than) 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BD232-542E-45A1-90F5-8EE8DCE21F6C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89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BOA</a:t>
            </a:r>
            <a:r>
              <a:rPr lang="en-US" baseline="0" dirty="0"/>
              <a:t> Holders – Background, Waste Types available    &gt;(Greater than) &lt;(Less than) 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BD232-542E-45A1-90F5-8EE8DCE21F6C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961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Hate the term “contract vehicles” but as you will learn later,</a:t>
            </a:r>
            <a:r>
              <a:rPr lang="en-US" baseline="0" dirty="0"/>
              <a:t> a BOA is NOT a contract. Its an ordering agreement with terms and conditions. </a:t>
            </a:r>
            <a:endParaRPr lang="en-US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BD232-542E-45A1-90F5-8EE8DCE21F6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8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Ordering Requirements 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BD232-542E-45A1-90F5-8EE8DCE21F6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8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IDIQ Contractors 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BD232-542E-45A1-90F5-8EE8DCE21F6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8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Hate the term “contract vehicles” but as you will learn later,</a:t>
            </a:r>
            <a:r>
              <a:rPr lang="en-US" baseline="0" dirty="0"/>
              <a:t> a BOA is NOT a contract. Its an ordering agreement with terms and conditions. </a:t>
            </a:r>
            <a:endParaRPr lang="en-US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BD232-542E-45A1-90F5-8EE8DCE21F6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6873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IDIQ</a:t>
            </a:r>
            <a:r>
              <a:rPr lang="en-US" baseline="0" dirty="0"/>
              <a:t> Scope 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BD232-542E-45A1-90F5-8EE8DCE21F6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89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BOA</a:t>
            </a:r>
            <a:r>
              <a:rPr lang="en-US" baseline="0" dirty="0"/>
              <a:t> Holders – Background, Waste Types available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BD232-542E-45A1-90F5-8EE8DCE21F6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89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BOA</a:t>
            </a:r>
            <a:r>
              <a:rPr lang="en-US" baseline="0" dirty="0"/>
              <a:t> Holders – Background, Waste Types available    &gt;(Greater than) &lt;(Less than) 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BD232-542E-45A1-90F5-8EE8DCE21F6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89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BD232-542E-45A1-90F5-8EE8DCE21F6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327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 hasCustomPrompt="1"/>
          </p:nvPr>
        </p:nvSpPr>
        <p:spPr>
          <a:xfrm>
            <a:off x="685800" y="2058909"/>
            <a:ext cx="7772400" cy="1470181"/>
          </a:xfrm>
        </p:spPr>
        <p:txBody>
          <a:bodyPr/>
          <a:lstStyle>
            <a:lvl1pPr algn="ctr">
              <a:lnSpc>
                <a:spcPct val="90000"/>
              </a:lnSpc>
              <a:defRPr sz="32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 bwMode="auto">
          <a:xfrm>
            <a:off x="5971169" y="5125346"/>
            <a:ext cx="7772400" cy="1470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00" strike="noStrike" kern="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ヒラギノ角ゴ ProN W3"/>
              <a:cs typeface="ヒラギノ角ゴ ProN W3"/>
            </a:endParaRPr>
          </a:p>
        </p:txBody>
      </p:sp>
      <p:sp>
        <p:nvSpPr>
          <p:cNvPr id="10" name="Title 1"/>
          <p:cNvSpPr txBox="1">
            <a:spLocks/>
          </p:cNvSpPr>
          <p:nvPr userDrawn="1"/>
        </p:nvSpPr>
        <p:spPr bwMode="auto">
          <a:xfrm>
            <a:off x="685800" y="5141619"/>
            <a:ext cx="7772400" cy="59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2499"/>
              </a:solidFill>
              <a:effectLst/>
              <a:uLnTx/>
              <a:uFillTx/>
              <a:latin typeface="+mj-lt"/>
              <a:ea typeface="ヒラギノ角ゴ ProN W3"/>
              <a:cs typeface="ヒラギノ角ゴ ProN W3"/>
            </a:endParaRPr>
          </a:p>
        </p:txBody>
      </p:sp>
    </p:spTree>
  </p:cSld>
  <p:clrMapOvr>
    <a:masterClrMapping/>
  </p:clrMapOvr>
  <p:transition/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A9C1-D364-4F4B-8961-BBA3D45421BA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ED539-1620-4C97-BA0A-66FA1A89D0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ChangeArrowheads="1"/>
          </p:cNvSpPr>
          <p:nvPr userDrawn="1"/>
        </p:nvSpPr>
        <p:spPr bwMode="auto">
          <a:xfrm flipH="1">
            <a:off x="-1" y="6642100"/>
            <a:ext cx="9144000" cy="215900"/>
          </a:xfrm>
          <a:prstGeom prst="rect">
            <a:avLst/>
          </a:prstGeom>
          <a:solidFill>
            <a:srgbClr val="285C12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ヒラギノ角ゴ ProN W3"/>
              <a:cs typeface="ヒラギノ角ゴ ProN W3"/>
            </a:endParaRPr>
          </a:p>
        </p:txBody>
      </p:sp>
      <p:pic>
        <p:nvPicPr>
          <p:cNvPr id="15" name="Picture 14" descr="EM-new-header-light-gold-swoosh.jpg"/>
          <p:cNvPicPr>
            <a:picLocks noChangeAspect="1"/>
          </p:cNvPicPr>
          <p:nvPr userDrawn="1"/>
        </p:nvPicPr>
        <p:blipFill>
          <a:blip r:embed="rId3" cstate="print"/>
          <a:srcRect r="16342"/>
          <a:stretch>
            <a:fillRect/>
          </a:stretch>
        </p:blipFill>
        <p:spPr>
          <a:xfrm>
            <a:off x="1" y="0"/>
            <a:ext cx="9143999" cy="2280267"/>
          </a:xfrm>
          <a:prstGeom prst="rect">
            <a:avLst/>
          </a:prstGeom>
        </p:spPr>
      </p:pic>
      <p:sp>
        <p:nvSpPr>
          <p:cNvPr id="2054" name="Rectangle 5"/>
          <p:cNvSpPr txBox="1">
            <a:spLocks noGrp="1"/>
          </p:cNvSpPr>
          <p:nvPr>
            <p:ph type="title"/>
          </p:nvPr>
        </p:nvSpPr>
        <p:spPr bwMode="auto">
          <a:xfrm>
            <a:off x="1250076" y="2776756"/>
            <a:ext cx="6629400" cy="604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Title</a:t>
            </a:r>
          </a:p>
        </p:txBody>
      </p:sp>
      <p:sp>
        <p:nvSpPr>
          <p:cNvPr id="2055" name="Rectangle 6"/>
          <p:cNvSpPr txBox="1">
            <a:spLocks noGrp="1"/>
          </p:cNvSpPr>
          <p:nvPr>
            <p:ph type="body" idx="1"/>
          </p:nvPr>
        </p:nvSpPr>
        <p:spPr bwMode="auto">
          <a:xfrm>
            <a:off x="685800" y="3984771"/>
            <a:ext cx="7772400" cy="2477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strike="noStrike" kern="0" cap="none" spc="0" normalizeH="0" baseline="0" noProof="0" dirty="0">
                <a:ln>
                  <a:noFill/>
                </a:ln>
                <a:solidFill>
                  <a:srgbClr val="002499"/>
                </a:solidFill>
                <a:effectLst/>
                <a:uLnTx/>
                <a:uFillTx/>
                <a:latin typeface="+mj-lt"/>
                <a:ea typeface="ヒラギノ角ゴ ProN W3"/>
                <a:cs typeface="ヒラギノ角ゴ ProN W3"/>
              </a:rPr>
              <a:t>Name</a:t>
            </a: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100" i="1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ヒラギノ角ゴ ProN W3"/>
                <a:cs typeface="ヒラギノ角ゴ ProN W3"/>
              </a:rPr>
              <a:t>Director of External Affairs</a:t>
            </a:r>
            <a:endParaRPr kumimoji="0" lang="en-US" sz="2100" i="1" strike="noStrike" kern="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ヒラギノ角ゴ ProN W3"/>
              <a:cs typeface="ヒラギノ角ゴ ProN W3"/>
            </a:endParaRP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1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ヒラギノ角ゴ ProN W3"/>
                <a:cs typeface="ヒラギノ角ゴ ProN W3"/>
              </a:rPr>
              <a:t>Office of Environmental Management</a:t>
            </a: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100" kern="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ヒラギノ角ゴ ProN W3"/>
              <a:cs typeface="ヒラギノ角ゴ ProN W3"/>
            </a:endParaRPr>
          </a:p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>
                <a:solidFill>
                  <a:srgbClr val="002499"/>
                </a:solidFill>
                <a:latin typeface="+mn-lt"/>
                <a:ea typeface="ヒラギノ角ゴ ProN W3"/>
                <a:cs typeface="ヒラギノ角ゴ ProN W3"/>
              </a:rPr>
              <a:t>Month X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499"/>
                </a:solidFill>
                <a:effectLst/>
                <a:uLnTx/>
                <a:uFillTx/>
                <a:latin typeface="+mn-lt"/>
                <a:ea typeface="ヒラギノ角ゴ ProN W3"/>
                <a:cs typeface="ヒラギノ角ゴ ProN W3"/>
              </a:rPr>
              <a:t>, 2013</a:t>
            </a:r>
            <a:endParaRPr lang="en-US" sz="2100" kern="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ヒラギノ角ゴ ProN W3"/>
              <a:cs typeface="ヒラギノ角ゴ ProN W3"/>
            </a:endParaRP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00" strike="noStrike" kern="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ヒラギノ角ゴ ProN W3"/>
              <a:cs typeface="ヒラギノ角ゴ ProN W3"/>
            </a:endParaRPr>
          </a:p>
          <a:p>
            <a:pPr lvl="0"/>
            <a:endParaRPr lang="en-US" dirty="0"/>
          </a:p>
        </p:txBody>
      </p:sp>
      <p:sp>
        <p:nvSpPr>
          <p:cNvPr id="11" name="TextBox 1"/>
          <p:cNvSpPr txBox="1">
            <a:spLocks noChangeArrowheads="1"/>
          </p:cNvSpPr>
          <p:nvPr userDrawn="1"/>
        </p:nvSpPr>
        <p:spPr bwMode="auto">
          <a:xfrm>
            <a:off x="7414063" y="6619733"/>
            <a:ext cx="1371600" cy="236988"/>
          </a:xfrm>
          <a:prstGeom prst="rect">
            <a:avLst/>
          </a:prstGeom>
          <a:noFill/>
          <a:ln>
            <a:noFill/>
          </a:ln>
        </p:spPr>
        <p:txBody>
          <a:bodyPr lIns="82296" tIns="41148" rIns="82296" bIns="4114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i="0" dirty="0">
                <a:solidFill>
                  <a:srgbClr val="FFE8A6"/>
                </a:solidFill>
                <a:latin typeface="+mj-lt"/>
                <a:ea typeface="ヒラギノ角ゴ ProN W3"/>
                <a:cs typeface="ヒラギノ角ゴ ProN W3"/>
              </a:rPr>
              <a:t>www.energy.gov/EM</a:t>
            </a:r>
          </a:p>
        </p:txBody>
      </p:sp>
      <p:sp>
        <p:nvSpPr>
          <p:cNvPr id="12" name="TextBox 2"/>
          <p:cNvSpPr txBox="1">
            <a:spLocks noChangeArrowheads="1"/>
          </p:cNvSpPr>
          <p:nvPr userDrawn="1"/>
        </p:nvSpPr>
        <p:spPr bwMode="auto">
          <a:xfrm>
            <a:off x="7780020" y="6634639"/>
            <a:ext cx="1295400" cy="24622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4A256FFE-0AB4-4725-A126-1B90327B6F89}" type="slidenum">
              <a:rPr lang="en-US" sz="1000" b="0" i="0" smtClean="0">
                <a:solidFill>
                  <a:srgbClr val="FFFFFF"/>
                </a:solidFill>
                <a:latin typeface="+mn-lt"/>
                <a:ea typeface="ヒラギノ角ゴ ProN W3"/>
                <a:cs typeface="ヒラギノ角ゴ ProN W3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b="0" i="0" dirty="0">
              <a:solidFill>
                <a:srgbClr val="FFFFFF"/>
              </a:solidFill>
              <a:latin typeface="+mn-lt"/>
              <a:ea typeface="ヒラギノ角ゴ ProN W3"/>
              <a:cs typeface="ヒラギノ角ゴ ProN W3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58" t="69167" r="18564" b="1368"/>
          <a:stretch>
            <a:fillRect/>
          </a:stretch>
        </p:blipFill>
        <p:spPr bwMode="auto">
          <a:xfrm>
            <a:off x="276837" y="6644081"/>
            <a:ext cx="2541864" cy="222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1221971" y="3850637"/>
            <a:ext cx="6741622" cy="0"/>
          </a:xfrm>
          <a:prstGeom prst="line">
            <a:avLst/>
          </a:prstGeom>
          <a:ln w="25400" cap="rnd">
            <a:solidFill>
              <a:srgbClr val="FFE8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3400" b="1">
          <a:solidFill>
            <a:srgbClr val="002499"/>
          </a:solidFill>
          <a:latin typeface="+mj-lt"/>
          <a:ea typeface="ヒラギノ角ゴ ProN W3"/>
          <a:cs typeface="ヒラギノ角ゴ ProN W3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Helvetica Neue"/>
          <a:ea typeface="ヒラギノ角ゴ ProN W3"/>
          <a:cs typeface="ヒラギノ角ゴ ProN W3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Helvetica Neue"/>
          <a:ea typeface="ヒラギノ角ゴ ProN W3"/>
          <a:cs typeface="ヒラギノ角ゴ ProN W3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Helvetica Neue"/>
          <a:ea typeface="ヒラギノ角ゴ ProN W3"/>
          <a:cs typeface="ヒラギノ角ゴ ProN W3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Helvetica Neue"/>
          <a:ea typeface="ヒラギノ角ゴ ProN W3"/>
          <a:cs typeface="ヒラギノ角ゴ ProN W3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Helvetica Neue"/>
          <a:ea typeface="ヒラギノ角ゴ ProN W3"/>
          <a:cs typeface="ヒラギノ角ゴ ProN W3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Helvetica Neue"/>
          <a:ea typeface="ヒラギノ角ゴ ProN W3"/>
          <a:cs typeface="ヒラギノ角ゴ ProN W3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Helvetica Neue"/>
          <a:ea typeface="ヒラギノ角ゴ ProN W3"/>
          <a:cs typeface="ヒラギノ角ゴ ProN W3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Helvetica Neue"/>
          <a:ea typeface="ヒラギノ角ゴ ProN W3"/>
          <a:cs typeface="ヒラギノ角ゴ ProN W3"/>
        </a:defRPr>
      </a:lvl9pPr>
    </p:titleStyle>
    <p:bodyStyle>
      <a:lvl1pPr marL="0" marR="0" indent="0" algn="ctr" defTabSz="914400" rtl="0" eaLnBrk="0" fontAlgn="base" latinLnBrk="0" hangingPunct="0">
        <a:lnSpc>
          <a:spcPct val="90000"/>
        </a:lnSpc>
        <a:spcBef>
          <a:spcPct val="0"/>
        </a:spcBef>
        <a:spcAft>
          <a:spcPct val="0"/>
        </a:spcAft>
        <a:buClrTx/>
        <a:buSzTx/>
        <a:buFontTx/>
        <a:buNone/>
        <a:tabLst/>
        <a:defRPr kumimoji="0" lang="en-US" sz="1800" b="1" i="0" strike="noStrike" kern="0" cap="none" spc="0" normalizeH="0" baseline="0" noProof="0">
          <a:ln>
            <a:noFill/>
          </a:ln>
          <a:solidFill>
            <a:schemeClr val="tx1">
              <a:lumMod val="50000"/>
              <a:lumOff val="50000"/>
            </a:schemeClr>
          </a:solidFill>
          <a:effectLst/>
          <a:uLnTx/>
          <a:uFillTx/>
          <a:latin typeface="+mn-lt"/>
          <a:ea typeface="ヒラギノ角ゴ ProN W3"/>
          <a:cs typeface="ヒラギノ角ゴ ProN W3"/>
        </a:defRPr>
      </a:lvl1pPr>
      <a:lvl2pPr marL="514350" lvl="1" indent="-285750" algn="l" rtl="0" eaLnBrk="0" fontAlgn="base" hangingPunct="0">
        <a:spcBef>
          <a:spcPts val="600"/>
        </a:spcBef>
        <a:spcAft>
          <a:spcPct val="0"/>
        </a:spcAft>
        <a:buClr>
          <a:srgbClr val="285C12"/>
        </a:buClr>
        <a:buSzPct val="139000"/>
        <a:buFont typeface="Helvetica Neue"/>
        <a:buChar char="•"/>
        <a:defRPr lang="en-US" sz="1400">
          <a:solidFill>
            <a:schemeClr val="tx1"/>
          </a:solidFill>
          <a:latin typeface="+mn-lt"/>
          <a:ea typeface="ヒラギノ角ゴ ProN W3"/>
          <a:cs typeface="ヒラギノ角ゴ ProN W3"/>
        </a:defRPr>
      </a:lvl2pPr>
      <a:lvl3pPr marL="742950" lvl="2" indent="-285750" algn="l" rtl="0" eaLnBrk="0" fontAlgn="base" hangingPunct="0">
        <a:spcBef>
          <a:spcPts val="600"/>
        </a:spcBef>
        <a:spcAft>
          <a:spcPct val="0"/>
        </a:spcAft>
        <a:buClr>
          <a:srgbClr val="285C12"/>
        </a:buClr>
        <a:buSzPct val="139000"/>
        <a:buFont typeface="Helvetica Neue"/>
        <a:buChar char="•"/>
        <a:defRPr lang="en-US" sz="1400">
          <a:solidFill>
            <a:schemeClr val="tx1"/>
          </a:solidFill>
          <a:latin typeface="+mn-lt"/>
          <a:ea typeface="ヒラギノ角ゴ ProN W3"/>
          <a:cs typeface="ヒラギノ角ゴ ProN W3"/>
        </a:defRPr>
      </a:lvl3pPr>
      <a:lvl4pPr marL="971550" lvl="3" indent="-285750" algn="l" rtl="0" eaLnBrk="0" fontAlgn="base" hangingPunct="0">
        <a:spcBef>
          <a:spcPts val="600"/>
        </a:spcBef>
        <a:spcAft>
          <a:spcPct val="0"/>
        </a:spcAft>
        <a:buClr>
          <a:srgbClr val="285C12"/>
        </a:buClr>
        <a:buSzPct val="139000"/>
        <a:buFont typeface="Helvetica Neue"/>
        <a:buChar char="•"/>
        <a:defRPr lang="en-US" sz="1400">
          <a:solidFill>
            <a:schemeClr val="tx1"/>
          </a:solidFill>
          <a:latin typeface="+mn-lt"/>
          <a:ea typeface="ヒラギノ角ゴ ProN W3"/>
          <a:cs typeface="ヒラギノ角ゴ ProN W3"/>
        </a:defRPr>
      </a:lvl4pPr>
      <a:lvl5pPr marL="1200150" lvl="4" indent="-285750" algn="l" rtl="0" eaLnBrk="0" fontAlgn="base" hangingPunct="0">
        <a:spcBef>
          <a:spcPts val="600"/>
        </a:spcBef>
        <a:spcAft>
          <a:spcPct val="0"/>
        </a:spcAft>
        <a:buClr>
          <a:srgbClr val="285C12"/>
        </a:buClr>
        <a:buSzPct val="139000"/>
        <a:buFont typeface="Helvetica Neue"/>
        <a:buChar char="•"/>
        <a:defRPr lang="en-US" sz="1400">
          <a:solidFill>
            <a:schemeClr val="tx1"/>
          </a:solidFill>
          <a:latin typeface="+mn-lt"/>
          <a:ea typeface="ヒラギノ角ゴ ProN W3"/>
          <a:cs typeface="ヒラギノ角ゴ ProN W3"/>
        </a:defRPr>
      </a:lvl5pPr>
      <a:lvl6pPr marL="1657350" indent="-285750" algn="l" rtl="0" eaLnBrk="0" fontAlgn="base" hangingPunct="0">
        <a:spcBef>
          <a:spcPts val="1800"/>
        </a:spcBef>
        <a:spcAft>
          <a:spcPct val="0"/>
        </a:spcAft>
        <a:buClr>
          <a:srgbClr val="285C12"/>
        </a:buClr>
        <a:buSzPct val="139000"/>
        <a:buFont typeface="Helvetica Neue"/>
        <a:buChar char="•"/>
        <a:defRPr lang="en-US" sz="1400">
          <a:solidFill>
            <a:srgbClr val="285C12"/>
          </a:solidFill>
          <a:latin typeface="Helvetica Neue"/>
          <a:ea typeface="ヒラギノ角ゴ ProN W3"/>
          <a:cs typeface="ヒラギノ角ゴ ProN W3"/>
        </a:defRPr>
      </a:lvl6pPr>
      <a:lvl7pPr marL="2114550" indent="-285750" algn="l" rtl="0" eaLnBrk="0" fontAlgn="base" hangingPunct="0">
        <a:spcBef>
          <a:spcPts val="1800"/>
        </a:spcBef>
        <a:spcAft>
          <a:spcPct val="0"/>
        </a:spcAft>
        <a:buClr>
          <a:srgbClr val="285C12"/>
        </a:buClr>
        <a:buSzPct val="139000"/>
        <a:buFont typeface="Helvetica Neue"/>
        <a:buChar char="•"/>
        <a:defRPr lang="en-US" sz="1400">
          <a:solidFill>
            <a:srgbClr val="285C12"/>
          </a:solidFill>
          <a:latin typeface="Helvetica Neue"/>
          <a:ea typeface="ヒラギノ角ゴ ProN W3"/>
          <a:cs typeface="ヒラギノ角ゴ ProN W3"/>
        </a:defRPr>
      </a:lvl7pPr>
      <a:lvl8pPr marL="2571750" indent="-285750" algn="l" rtl="0" eaLnBrk="0" fontAlgn="base" hangingPunct="0">
        <a:spcBef>
          <a:spcPts val="1800"/>
        </a:spcBef>
        <a:spcAft>
          <a:spcPct val="0"/>
        </a:spcAft>
        <a:buClr>
          <a:srgbClr val="285C12"/>
        </a:buClr>
        <a:buSzPct val="139000"/>
        <a:buFont typeface="Helvetica Neue"/>
        <a:buChar char="•"/>
        <a:defRPr lang="en-US" sz="1400">
          <a:solidFill>
            <a:srgbClr val="285C12"/>
          </a:solidFill>
          <a:latin typeface="Helvetica Neue"/>
          <a:ea typeface="ヒラギノ角ゴ ProN W3"/>
          <a:cs typeface="ヒラギノ角ゴ ProN W3"/>
        </a:defRPr>
      </a:lvl8pPr>
      <a:lvl9pPr marL="3028950" indent="-285750" algn="l" rtl="0" eaLnBrk="0" fontAlgn="base" hangingPunct="0">
        <a:spcBef>
          <a:spcPts val="1800"/>
        </a:spcBef>
        <a:spcAft>
          <a:spcPct val="0"/>
        </a:spcAft>
        <a:buClr>
          <a:srgbClr val="285C12"/>
        </a:buClr>
        <a:buSzPct val="139000"/>
        <a:buFont typeface="Helvetica Neue"/>
        <a:buChar char="•"/>
        <a:defRPr lang="en-US" sz="1400">
          <a:solidFill>
            <a:srgbClr val="285C12"/>
          </a:solidFill>
          <a:latin typeface="Helvetica Neue"/>
          <a:ea typeface="ヒラギノ角ゴ ProN W3"/>
          <a:cs typeface="ヒラギノ角ゴ ProN W3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inside header with EM written out.png"/>
          <p:cNvPicPr>
            <a:picLocks noChangeAspect="1"/>
          </p:cNvPicPr>
          <p:nvPr userDrawn="1"/>
        </p:nvPicPr>
        <p:blipFill>
          <a:blip r:embed="rId3" cstate="print"/>
          <a:srcRect b="2366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3376" y="274638"/>
            <a:ext cx="5163424" cy="5055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EA9C1-D364-4F4B-8961-BBA3D45421BA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ED539-1620-4C97-BA0A-66FA1A89D0A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 flipH="1">
            <a:off x="-1" y="6642100"/>
            <a:ext cx="9144000" cy="215900"/>
          </a:xfrm>
          <a:prstGeom prst="rect">
            <a:avLst/>
          </a:prstGeom>
          <a:solidFill>
            <a:srgbClr val="285C12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ea typeface="ヒラギノ角ゴ ProN W3"/>
              <a:cs typeface="ヒラギノ角ゴ ProN W3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 userDrawn="1"/>
        </p:nvSpPr>
        <p:spPr bwMode="auto">
          <a:xfrm>
            <a:off x="7414063" y="6619733"/>
            <a:ext cx="1371600" cy="236988"/>
          </a:xfrm>
          <a:prstGeom prst="rect">
            <a:avLst/>
          </a:prstGeom>
          <a:noFill/>
          <a:ln>
            <a:noFill/>
          </a:ln>
        </p:spPr>
        <p:txBody>
          <a:bodyPr lIns="82296" tIns="41148" rIns="82296" bIns="4114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i="0" dirty="0">
                <a:solidFill>
                  <a:srgbClr val="FFE8A6"/>
                </a:solidFill>
                <a:latin typeface="+mj-lt"/>
                <a:ea typeface="ヒラギノ角ゴ ProN W3"/>
                <a:cs typeface="ヒラギノ角ゴ ProN W3"/>
              </a:rPr>
              <a:t>www.energy.gov/EM</a:t>
            </a:r>
          </a:p>
        </p:txBody>
      </p:sp>
      <p:sp>
        <p:nvSpPr>
          <p:cNvPr id="10" name="TextBox 2"/>
          <p:cNvSpPr txBox="1">
            <a:spLocks noChangeArrowheads="1"/>
          </p:cNvSpPr>
          <p:nvPr userDrawn="1"/>
        </p:nvSpPr>
        <p:spPr bwMode="auto">
          <a:xfrm>
            <a:off x="7783800" y="6618463"/>
            <a:ext cx="1295400" cy="24622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4A256FFE-0AB4-4725-A126-1B90327B6F89}" type="slidenum">
              <a:rPr lang="en-US" sz="1000" b="0" i="0" smtClean="0">
                <a:solidFill>
                  <a:srgbClr val="FFFFFF"/>
                </a:solidFill>
                <a:latin typeface="+mn-lt"/>
                <a:ea typeface="ヒラギノ角ゴ ProN W3"/>
                <a:cs typeface="ヒラギノ角ゴ ProN W3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b="0" i="0" dirty="0">
              <a:solidFill>
                <a:srgbClr val="FFFFFF"/>
              </a:solidFill>
              <a:latin typeface="+mn-lt"/>
              <a:ea typeface="ヒラギノ角ゴ ProN W3"/>
              <a:cs typeface="ヒラギノ角ゴ ProN W3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58" t="69167" r="18564" b="1368"/>
          <a:stretch>
            <a:fillRect/>
          </a:stretch>
        </p:blipFill>
        <p:spPr bwMode="auto">
          <a:xfrm>
            <a:off x="276837" y="6644081"/>
            <a:ext cx="2541864" cy="222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rgbClr val="002499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002499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rgbClr val="002499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002499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249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mcbc.doe.gov/about/primecontracts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nergy.gov/em/services/waste-management" TargetMode="External"/><Relationship Id="rId2" Type="http://schemas.openxmlformats.org/officeDocument/2006/relationships/hyperlink" Target="http://energy.gov/management/strategic-sourc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irectives.doe.gov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lee.bishop@em.doe.gov" TargetMode="External"/><Relationship Id="rId2" Type="http://schemas.openxmlformats.org/officeDocument/2006/relationships/hyperlink" Target="mailto:bill.hensley@emcbc.doe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Heinrich.Erbes@em.doe.go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mcbc.doe.gov/PrimeContract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 noGrp="1"/>
          </p:cNvSpPr>
          <p:nvPr>
            <p:ph type="ctrTitle"/>
          </p:nvPr>
        </p:nvSpPr>
        <p:spPr>
          <a:xfrm>
            <a:off x="323556" y="2058962"/>
            <a:ext cx="8637563" cy="1470181"/>
          </a:xfrm>
        </p:spPr>
        <p:txBody>
          <a:bodyPr/>
          <a:lstStyle>
            <a:lvl1pPr algn="ctr">
              <a:defRPr/>
            </a:lvl1pPr>
          </a:lstStyle>
          <a:p>
            <a:pPr lvl="0">
              <a:lnSpc>
                <a:spcPct val="90000"/>
              </a:lnSpc>
            </a:pPr>
            <a:r>
              <a:rPr lang="en-US" sz="3200" dirty="0"/>
              <a:t>Utilizing DOE Low Level / Mixed Low Level Waste Disposal IDIQ Contracts and Treatment BOAs 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652548" y="3799885"/>
            <a:ext cx="7772400" cy="1470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strike="noStrike" kern="0" cap="none" spc="0" normalizeH="0" baseline="0" noProof="0" dirty="0">
                <a:ln>
                  <a:noFill/>
                </a:ln>
                <a:solidFill>
                  <a:srgbClr val="002499"/>
                </a:solidFill>
                <a:effectLst/>
                <a:uLnTx/>
                <a:uFillTx/>
                <a:latin typeface="+mj-lt"/>
                <a:ea typeface="ヒラギノ角ゴ ProN W3"/>
                <a:cs typeface="ヒラギノ角ゴ ProN W3"/>
              </a:rPr>
              <a:t>Clare Rexroad</a:t>
            </a: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>
                <a:solidFill>
                  <a:srgbClr val="002499"/>
                </a:solidFill>
                <a:latin typeface="+mj-lt"/>
                <a:ea typeface="ヒラギノ角ゴ ProN W3"/>
                <a:cs typeface="ヒラギノ角ゴ ProN W3"/>
              </a:rPr>
              <a:t>April 13, 2023</a:t>
            </a:r>
            <a:endParaRPr kumimoji="0" lang="en-US" sz="2400" b="1" strike="noStrike" kern="0" cap="none" spc="0" normalizeH="0" baseline="0" noProof="0" dirty="0">
              <a:ln>
                <a:noFill/>
              </a:ln>
              <a:solidFill>
                <a:srgbClr val="002499"/>
              </a:solidFill>
              <a:effectLst/>
              <a:uLnTx/>
              <a:uFillTx/>
              <a:latin typeface="+mj-lt"/>
              <a:ea typeface="ヒラギノ角ゴ ProN W3"/>
              <a:cs typeface="ヒラギノ角ゴ ProN W3"/>
            </a:endParaRP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1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ヒラギノ角ゴ ProN W3"/>
                <a:cs typeface="ヒラギノ角ゴ ProN W3"/>
              </a:rPr>
              <a:t>Office of Environmental Management, EMCBC</a:t>
            </a:r>
            <a:endParaRPr kumimoji="0" lang="en-US" sz="2100" strike="noStrike" kern="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ヒラギノ角ゴ ProN W3"/>
              <a:cs typeface="ヒラギノ角ゴ ProN W3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3184668" y="5320818"/>
            <a:ext cx="5461462" cy="59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2499"/>
              </a:solidFill>
              <a:effectLst/>
              <a:uLnTx/>
              <a:uFillTx/>
              <a:latin typeface="+mj-lt"/>
              <a:ea typeface="ヒラギノ角ゴ ProN W3"/>
              <a:cs typeface="ヒラギノ角ゴ ProN W3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221971" y="3850637"/>
            <a:ext cx="6741622" cy="0"/>
          </a:xfrm>
          <a:prstGeom prst="line">
            <a:avLst/>
          </a:prstGeom>
          <a:ln w="25400" cap="rnd">
            <a:solidFill>
              <a:srgbClr val="FFE8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9476" y="232435"/>
            <a:ext cx="6689188" cy="505538"/>
          </a:xfrm>
        </p:spPr>
        <p:txBody>
          <a:bodyPr/>
          <a:lstStyle/>
          <a:p>
            <a:r>
              <a:rPr lang="en-US" dirty="0"/>
              <a:t>Ordering Procedure for Disposal IDIQs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1010"/>
            <a:ext cx="8229600" cy="597877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en-US" sz="1800" dirty="0"/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User/Site determine requirements and record in a Statement of Work (SOW)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Review Section H.3 of the contract, entitled </a:t>
            </a:r>
            <a:r>
              <a:rPr lang="en-US" sz="1800" b="1" dirty="0"/>
              <a:t>Task Ordering Procedures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/>
              <a:t>Government Users</a:t>
            </a:r>
            <a:r>
              <a:rPr lang="en-US" sz="1800" dirty="0"/>
              <a:t>: provide the Draft RTP or TO, including SOW to the IDIQ ACO for scope determination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/>
              <a:t>Contractor Users</a:t>
            </a:r>
            <a:r>
              <a:rPr lang="en-US" sz="1800" dirty="0"/>
              <a:t>: 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/>
              <a:t>Send requirements and request for concurrence to your Local site/Prime Contractor CO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/>
              <a:t>DOE Prime CO concurs (may be via e-mail or official letter)*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/>
              <a:t>Contractor user or Prime CO sends concurrence, along with Draft RTP or TO, including SOW, to Disposal IDIQ ACO for scope determination</a:t>
            </a:r>
          </a:p>
          <a:p>
            <a:pPr marL="682625" indent="-458788">
              <a:buFont typeface="+mj-lt"/>
              <a:buAutoNum type="arabicPeriod"/>
            </a:pPr>
            <a:r>
              <a:rPr lang="en-US" sz="1800" dirty="0"/>
              <a:t>Disposal IDIQ ACO provides response authorizing use and confirming SOW is in-scope</a:t>
            </a:r>
          </a:p>
          <a:p>
            <a:pPr marL="682625" indent="-458788">
              <a:buFont typeface="+mj-lt"/>
              <a:buAutoNum type="arabicPeriod"/>
            </a:pPr>
            <a:r>
              <a:rPr lang="en-US" sz="1800" dirty="0"/>
              <a:t>Award Task Order</a:t>
            </a:r>
          </a:p>
          <a:p>
            <a:pPr marL="682625" indent="-458788">
              <a:buFont typeface="+mj-lt"/>
              <a:buAutoNum type="arabicPeriod"/>
            </a:pPr>
            <a:r>
              <a:rPr lang="en-US" sz="1800" dirty="0"/>
              <a:t>Ensure IDIQ ACO and Ombudsman are copied on final Task Order Award</a:t>
            </a:r>
          </a:p>
          <a:p>
            <a:pPr marL="223837" indent="0">
              <a:buNone/>
            </a:pPr>
            <a:endParaRPr lang="en-US" sz="1800" dirty="0"/>
          </a:p>
          <a:p>
            <a:pPr marL="623887" lvl="1" indent="0">
              <a:buNone/>
            </a:pPr>
            <a:r>
              <a:rPr lang="en-US" sz="1400" i="1" dirty="0"/>
              <a:t>*Prime CO concurrence may be given for each task order individually or on a permanent/blanket basis, at the CO’s discretion. </a:t>
            </a:r>
          </a:p>
          <a:p>
            <a:pPr marL="623887" lvl="1" indent="0">
              <a:buNone/>
            </a:pPr>
            <a:endParaRPr lang="en-US" dirty="0"/>
          </a:p>
          <a:p>
            <a:pPr marL="857250" lvl="1" indent="-457200">
              <a:buFont typeface="+mj-lt"/>
              <a:buAutoNum type="arabicPeriod"/>
            </a:pPr>
            <a:endParaRPr lang="en-US" dirty="0"/>
          </a:p>
          <a:p>
            <a:pPr marL="857250" lvl="1" indent="-457200">
              <a:buFont typeface="+mj-lt"/>
              <a:buAutoNum type="arabicPeriod"/>
            </a:pPr>
            <a:endParaRPr lang="en-US" dirty="0"/>
          </a:p>
          <a:p>
            <a:pPr marL="857250" lvl="1" indent="-457200">
              <a:buFont typeface="+mj-lt"/>
              <a:buAutoNum type="arabicPeriod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570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 BOA Holders and Contract Numbers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B7BB445-1405-4986-8E23-748D7A7FE7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566114"/>
              </p:ext>
            </p:extLst>
          </p:nvPr>
        </p:nvGraphicFramePr>
        <p:xfrm>
          <a:off x="1118585" y="1234905"/>
          <a:ext cx="7210208" cy="3287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5104">
                  <a:extLst>
                    <a:ext uri="{9D8B030D-6E8A-4147-A177-3AD203B41FA5}">
                      <a16:colId xmlns:a16="http://schemas.microsoft.com/office/drawing/2014/main" val="967651164"/>
                    </a:ext>
                  </a:extLst>
                </a:gridCol>
                <a:gridCol w="3605104">
                  <a:extLst>
                    <a:ext uri="{9D8B030D-6E8A-4147-A177-3AD203B41FA5}">
                      <a16:colId xmlns:a16="http://schemas.microsoft.com/office/drawing/2014/main" val="355409616"/>
                    </a:ext>
                  </a:extLst>
                </a:gridCol>
              </a:tblGrid>
              <a:tr h="52955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BOA Holder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BOA Number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516483"/>
                  </a:ext>
                </a:extLst>
              </a:tr>
              <a:tr h="529550">
                <a:tc>
                  <a:txBody>
                    <a:bodyPr/>
                    <a:lstStyle/>
                    <a:p>
                      <a:r>
                        <a:rPr lang="en-US" sz="1800" dirty="0" err="1"/>
                        <a:t>EnergySolutions</a:t>
                      </a:r>
                      <a:r>
                        <a:rPr lang="en-US" sz="1800" dirty="0"/>
                        <a:t> LLC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89303321GEM000016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3689507"/>
                  </a:ext>
                </a:extLst>
              </a:tr>
              <a:tr h="529550">
                <a:tc>
                  <a:txBody>
                    <a:bodyPr/>
                    <a:lstStyle/>
                    <a:p>
                      <a:r>
                        <a:rPr lang="en-US" sz="1800" dirty="0"/>
                        <a:t>Perma-Fix Environmental Services Inc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89303321GEM000017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2950419"/>
                  </a:ext>
                </a:extLst>
              </a:tr>
              <a:tr h="529550">
                <a:tc>
                  <a:txBody>
                    <a:bodyPr/>
                    <a:lstStyle/>
                    <a:p>
                      <a:r>
                        <a:rPr lang="en-US" sz="1800" dirty="0"/>
                        <a:t>Unitech Services Group Inc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89303321GEM000018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075482"/>
                  </a:ext>
                </a:extLst>
              </a:tr>
              <a:tr h="529550">
                <a:tc>
                  <a:txBody>
                    <a:bodyPr/>
                    <a:lstStyle/>
                    <a:p>
                      <a:r>
                        <a:rPr lang="en-US" sz="1800" dirty="0"/>
                        <a:t>VNS Federal Services LLC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89303321GEM000019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209363"/>
                  </a:ext>
                </a:extLst>
              </a:tr>
              <a:tr h="529550">
                <a:tc>
                  <a:txBody>
                    <a:bodyPr/>
                    <a:lstStyle/>
                    <a:p>
                      <a:r>
                        <a:rPr lang="en-US" sz="1800" dirty="0"/>
                        <a:t>Waste Control Specialists LLC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89303321GEM000020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12026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C32E3D7-32C1-048C-0016-8185655D3F2D}"/>
              </a:ext>
            </a:extLst>
          </p:cNvPr>
          <p:cNvSpPr txBox="1"/>
          <p:nvPr/>
        </p:nvSpPr>
        <p:spPr>
          <a:xfrm>
            <a:off x="732408" y="4625266"/>
            <a:ext cx="78123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Ordering Period: December 3, 2020 through December 2, 2025</a:t>
            </a:r>
          </a:p>
          <a:p>
            <a:pPr algn="ctr"/>
            <a:r>
              <a:rPr lang="en-US" sz="2800" dirty="0"/>
              <a:t>Performance may extend up to December 2, 2026</a:t>
            </a:r>
          </a:p>
        </p:txBody>
      </p:sp>
    </p:spTree>
    <p:extLst>
      <p:ext uri="{BB962C8B-B14F-4D97-AF65-F5344CB8AC3E}">
        <p14:creationId xmlns:p14="http://schemas.microsoft.com/office/powerpoint/2010/main" val="1753250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BOA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8229600" cy="4849813"/>
          </a:xfrm>
          <a:noFill/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300" b="1" dirty="0"/>
              <a:t>Basic Ordering Agreement Defined: </a:t>
            </a:r>
            <a:r>
              <a:rPr lang="en-US" sz="2300" dirty="0"/>
              <a:t>(FAR 16.703)</a:t>
            </a:r>
          </a:p>
          <a:p>
            <a:pPr marL="0" indent="0">
              <a:buNone/>
            </a:pPr>
            <a:r>
              <a:rPr lang="en-US" sz="2300" dirty="0"/>
              <a:t> “A written instrument of understanding, negotiated between an agency, contracting activity, or contracting office and a contractor, that contains;</a:t>
            </a:r>
          </a:p>
          <a:p>
            <a:pPr marL="0" indent="0">
              <a:buNone/>
            </a:pPr>
            <a:r>
              <a:rPr lang="en-US" sz="2300" dirty="0"/>
              <a:t>	 (1) terms and clauses applying to future contracts (orders) between the parties during its term, </a:t>
            </a:r>
          </a:p>
          <a:p>
            <a:pPr marL="0" indent="0">
              <a:buNone/>
            </a:pPr>
            <a:r>
              <a:rPr lang="en-US" sz="2300" dirty="0"/>
              <a:t>	(2)a description, as specific as practicable, of supplies or services to be provided, and </a:t>
            </a:r>
          </a:p>
          <a:p>
            <a:pPr marL="0" indent="0">
              <a:buNone/>
            </a:pPr>
            <a:r>
              <a:rPr lang="en-US" sz="2300" dirty="0"/>
              <a:t>	(3) methods for pricing, issuing, and delivering future orders under the basic ordering agreement. </a:t>
            </a:r>
          </a:p>
          <a:p>
            <a:pPr marL="0" indent="0">
              <a:buNone/>
            </a:pPr>
            <a:endParaRPr lang="en-US" sz="2300" dirty="0"/>
          </a:p>
          <a:p>
            <a:pPr marL="0" indent="0" algn="ctr">
              <a:buNone/>
            </a:pPr>
            <a:r>
              <a:rPr lang="en-US" sz="2300" b="1" dirty="0"/>
              <a:t>A basic ordering agreement is </a:t>
            </a:r>
            <a:r>
              <a:rPr lang="en-US" sz="2300" b="1" u="sng" dirty="0"/>
              <a:t>not a contract</a:t>
            </a:r>
            <a:r>
              <a:rPr lang="en-US" sz="2300" b="1" dirty="0"/>
              <a:t>. </a:t>
            </a:r>
          </a:p>
          <a:p>
            <a:pPr marL="0" indent="0" algn="ctr">
              <a:buNone/>
            </a:pPr>
            <a:r>
              <a:rPr lang="en-US" sz="2300" b="1" dirty="0"/>
              <a:t>It does not contain pricing.</a:t>
            </a:r>
          </a:p>
        </p:txBody>
      </p:sp>
    </p:spTree>
    <p:extLst>
      <p:ext uri="{BB962C8B-B14F-4D97-AF65-F5344CB8AC3E}">
        <p14:creationId xmlns:p14="http://schemas.microsoft.com/office/powerpoint/2010/main" val="3490878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335" y="1023425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Treatment: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542125"/>
              </p:ext>
            </p:extLst>
          </p:nvPr>
        </p:nvGraphicFramePr>
        <p:xfrm>
          <a:off x="271975" y="1519311"/>
          <a:ext cx="8562536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7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74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259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499"/>
                          </a:solidFill>
                        </a:rPr>
                        <a:t>Work Scope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i="0" dirty="0">
                          <a:solidFill>
                            <a:srgbClr val="002499"/>
                          </a:solidFill>
                        </a:rPr>
                        <a:t>Contractor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499"/>
                          </a:solidFill>
                        </a:rPr>
                        <a:t>All Class</a:t>
                      </a:r>
                      <a:r>
                        <a:rPr lang="en-US" baseline="0" dirty="0">
                          <a:solidFill>
                            <a:srgbClr val="002499"/>
                          </a:solidFill>
                        </a:rPr>
                        <a:t> A, B, and C LLW Treatment Services </a:t>
                      </a:r>
                      <a:endParaRPr lang="en-US" dirty="0">
                        <a:solidFill>
                          <a:srgbClr val="0024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i="0" dirty="0">
                          <a:solidFill>
                            <a:srgbClr val="002499"/>
                          </a:solidFill>
                        </a:rPr>
                        <a:t>EnergySolutions </a:t>
                      </a:r>
                    </a:p>
                    <a:p>
                      <a:r>
                        <a:rPr lang="en-US" i="0" dirty="0">
                          <a:solidFill>
                            <a:srgbClr val="002499"/>
                          </a:solidFill>
                        </a:rPr>
                        <a:t>Perma-Fix </a:t>
                      </a:r>
                    </a:p>
                    <a:p>
                      <a:r>
                        <a:rPr lang="en-US" i="0" dirty="0">
                          <a:solidFill>
                            <a:srgbClr val="002499"/>
                          </a:solidFill>
                        </a:rPr>
                        <a:t>Unitech</a:t>
                      </a:r>
                    </a:p>
                    <a:p>
                      <a:r>
                        <a:rPr lang="en-US" i="0" dirty="0">
                          <a:solidFill>
                            <a:srgbClr val="002499"/>
                          </a:solidFill>
                        </a:rPr>
                        <a:t>VNS Federal Services</a:t>
                      </a:r>
                    </a:p>
                    <a:p>
                      <a:r>
                        <a:rPr lang="en-US" i="0" dirty="0">
                          <a:solidFill>
                            <a:srgbClr val="002499"/>
                          </a:solidFill>
                        </a:rPr>
                        <a:t>Waste Control Specialists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499"/>
                          </a:solidFill>
                        </a:rPr>
                        <a:t>Bulk</a:t>
                      </a:r>
                      <a:r>
                        <a:rPr lang="en-US" baseline="0" dirty="0">
                          <a:solidFill>
                            <a:srgbClr val="002499"/>
                          </a:solidFill>
                        </a:rPr>
                        <a:t> Survey for Release Services </a:t>
                      </a:r>
                      <a:endParaRPr lang="en-US" dirty="0">
                        <a:solidFill>
                          <a:srgbClr val="0024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dirty="0" err="1">
                          <a:solidFill>
                            <a:srgbClr val="002499"/>
                          </a:solidFill>
                        </a:rPr>
                        <a:t>EnergySolutions</a:t>
                      </a:r>
                      <a:r>
                        <a:rPr lang="en-US" i="0" dirty="0">
                          <a:solidFill>
                            <a:srgbClr val="002499"/>
                          </a:solidFill>
                        </a:rPr>
                        <a:t> </a:t>
                      </a:r>
                      <a:r>
                        <a:rPr lang="en-US" i="0" baseline="0" dirty="0">
                          <a:solidFill>
                            <a:srgbClr val="002499"/>
                          </a:solidFill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baseline="0" dirty="0">
                          <a:solidFill>
                            <a:srgbClr val="002499"/>
                          </a:solidFill>
                        </a:rPr>
                        <a:t>Perma-Fix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baseline="0" dirty="0">
                          <a:solidFill>
                            <a:srgbClr val="002499"/>
                          </a:solidFill>
                        </a:rPr>
                        <a:t>Unitech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499"/>
                          </a:solidFill>
                        </a:rPr>
                        <a:t>Alternative Disposition Strategies (Recycle</a:t>
                      </a:r>
                      <a:r>
                        <a:rPr lang="en-US" baseline="0" dirty="0">
                          <a:solidFill>
                            <a:srgbClr val="002499"/>
                          </a:solidFill>
                        </a:rPr>
                        <a:t>/Reuse) </a:t>
                      </a:r>
                      <a:endParaRPr lang="en-US" dirty="0">
                        <a:solidFill>
                          <a:srgbClr val="0024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i="0" dirty="0" err="1">
                          <a:solidFill>
                            <a:srgbClr val="002499"/>
                          </a:solidFill>
                        </a:rPr>
                        <a:t>EnergySolutions</a:t>
                      </a:r>
                      <a:r>
                        <a:rPr lang="en-US" i="0" dirty="0">
                          <a:solidFill>
                            <a:srgbClr val="002499"/>
                          </a:solidFill>
                        </a:rPr>
                        <a:t> </a:t>
                      </a:r>
                    </a:p>
                    <a:p>
                      <a:r>
                        <a:rPr lang="en-US" i="0" dirty="0">
                          <a:solidFill>
                            <a:srgbClr val="002499"/>
                          </a:solidFill>
                        </a:rPr>
                        <a:t>Perma-Fix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499"/>
                          </a:solidFill>
                        </a:rPr>
                        <a:t>Low Activity Waste</a:t>
                      </a:r>
                      <a:r>
                        <a:rPr lang="en-US" baseline="0" dirty="0">
                          <a:solidFill>
                            <a:srgbClr val="002499"/>
                          </a:solidFill>
                        </a:rPr>
                        <a:t> Services </a:t>
                      </a:r>
                      <a:endParaRPr lang="en-US" dirty="0">
                        <a:solidFill>
                          <a:srgbClr val="0024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i="0" dirty="0">
                          <a:solidFill>
                            <a:srgbClr val="002499"/>
                          </a:solidFill>
                        </a:rPr>
                        <a:t>Perma-Fix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dirty="0">
                          <a:solidFill>
                            <a:srgbClr val="002499"/>
                          </a:solidFill>
                        </a:rPr>
                        <a:t>Unitech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dirty="0">
                          <a:solidFill>
                            <a:srgbClr val="002499"/>
                          </a:solidFill>
                        </a:rPr>
                        <a:t>Waste Control Specialists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499"/>
                          </a:solidFill>
                        </a:rPr>
                        <a:t>Ancillary Services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i="0" dirty="0">
                          <a:solidFill>
                            <a:srgbClr val="002499"/>
                          </a:solidFill>
                        </a:rPr>
                        <a:t>All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5120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7F71D-B40C-5724-F11C-BD0AACD16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Fair Opportunity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A7765-4C3C-4C1D-21B7-3F5544A7D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Fair Opportunity shall be given to all BOA holders when placing a new Order greater than $3,500 against the Treatment BOAs.</a:t>
            </a:r>
          </a:p>
          <a:p>
            <a:r>
              <a:rPr lang="en-US" dirty="0"/>
              <a:t>If Fair Opportunity is </a:t>
            </a:r>
            <a:r>
              <a:rPr lang="en-US" b="1" dirty="0"/>
              <a:t>not</a:t>
            </a:r>
            <a:r>
              <a:rPr lang="en-US" dirty="0"/>
              <a:t> given, an exception from clause H.10(d) must be justified in writing according to local procedure and signed by the cognizant site Contracting Officer.</a:t>
            </a:r>
          </a:p>
          <a:p>
            <a:r>
              <a:rPr lang="en-US" dirty="0"/>
              <a:t>Fair Opportunity procedures shall be in accordance with FAR 16.505, and with local contracting procedure.</a:t>
            </a:r>
          </a:p>
          <a:p>
            <a:r>
              <a:rPr lang="en-US" dirty="0"/>
              <a:t>See Clause H.10 for full Fair Opportunity Procedure.</a:t>
            </a:r>
          </a:p>
          <a:p>
            <a:r>
              <a:rPr lang="en-US" dirty="0"/>
              <a:t>To ensure Fair Opportunity is given, an ombudsman has been established. </a:t>
            </a:r>
          </a:p>
          <a:p>
            <a:r>
              <a:rPr lang="en-US" dirty="0"/>
              <a:t>Questions regarding Fair Opportunity may be directed to the Treatment BOA Manager.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182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1" y="274638"/>
            <a:ext cx="7498080" cy="505538"/>
          </a:xfrm>
        </p:spPr>
        <p:txBody>
          <a:bodyPr/>
          <a:lstStyle/>
          <a:p>
            <a:r>
              <a:rPr lang="en-US" dirty="0"/>
              <a:t>		Agreement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7280"/>
            <a:ext cx="8229600" cy="5472332"/>
          </a:xfrm>
        </p:spPr>
        <p:txBody>
          <a:bodyPr>
            <a:normAutofit/>
          </a:bodyPr>
          <a:lstStyle/>
          <a:p>
            <a:r>
              <a:rPr lang="en-US" dirty="0"/>
              <a:t>Ancillary services includes interim storage, transportation services, report writing, data analysis, use of IDIQ disposal contracts, disposal at DOE-owned facilities and more. </a:t>
            </a:r>
          </a:p>
          <a:p>
            <a:r>
              <a:rPr lang="en-US" dirty="0"/>
              <a:t>Allows access to the DOE LLW MLLW Disposal Services IDIQs and allows for multiple disposal option scenarios (including at DOE owned facilities) with associated costs and schedules to be proposed.  </a:t>
            </a:r>
          </a:p>
          <a:p>
            <a:r>
              <a:rPr lang="en-US" dirty="0"/>
              <a:t>There is NO pre-established pricing in the BOA: pricing shall be negotiated by the user on a Task Order basis</a:t>
            </a:r>
          </a:p>
          <a:p>
            <a:r>
              <a:rPr lang="en-US" dirty="0"/>
              <a:t>Evaluation shall be based on Lowest Price Technically Acceptable (LPTA)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355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9476" y="232435"/>
            <a:ext cx="6689188" cy="505538"/>
          </a:xfrm>
        </p:spPr>
        <p:txBody>
          <a:bodyPr/>
          <a:lstStyle/>
          <a:p>
            <a:r>
              <a:rPr lang="en-US" dirty="0"/>
              <a:t>Ordering Procedure for Treatment BOAs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1010"/>
            <a:ext cx="8229600" cy="597877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1800" dirty="0"/>
              <a:t>User/Site determine requirements and record in a Statement of Work (SOW)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Review Section H.10 of the BOAs, entitled </a:t>
            </a:r>
            <a:r>
              <a:rPr lang="en-US" sz="1800" b="1" dirty="0"/>
              <a:t>Task Ordering Procedures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/>
              <a:t>Government Users</a:t>
            </a:r>
            <a:r>
              <a:rPr lang="en-US" sz="1800" dirty="0"/>
              <a:t>: provide the Draft RTP or TO, including SOW to the EMCBC Treatment BOA Manager for scope determination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/>
              <a:t>Contractor Users</a:t>
            </a:r>
            <a:r>
              <a:rPr lang="en-US" sz="1800" dirty="0"/>
              <a:t>: 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/>
              <a:t>Send requirements and request for concurrence to your Local site/Prime Contractor CO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/>
              <a:t>DOE Prime CO concurs (may be via e-mail or official letter)*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/>
              <a:t>Contractor user or Prime CO sends concurrence, along with Draft RTP or TO, including SOW, to EMCBC Treatment BOA Manager for scope determination</a:t>
            </a:r>
          </a:p>
          <a:p>
            <a:pPr marL="682625" indent="-458788">
              <a:buFont typeface="+mj-lt"/>
              <a:buAutoNum type="arabicPeriod"/>
            </a:pPr>
            <a:r>
              <a:rPr lang="en-US" sz="1800" dirty="0"/>
              <a:t>EMCBC Treatment BOA Manager provides response authorizing use and confirming SOW is in-scope</a:t>
            </a:r>
          </a:p>
          <a:p>
            <a:pPr marL="682625" indent="-458788">
              <a:buFont typeface="+mj-lt"/>
              <a:buAutoNum type="arabicPeriod"/>
            </a:pPr>
            <a:r>
              <a:rPr lang="en-US" sz="1800" dirty="0"/>
              <a:t>Award Task Order</a:t>
            </a:r>
          </a:p>
          <a:p>
            <a:pPr marL="682625" indent="-458788">
              <a:buFont typeface="+mj-lt"/>
              <a:buAutoNum type="arabicPeriod"/>
            </a:pPr>
            <a:r>
              <a:rPr lang="en-US" sz="1800" dirty="0"/>
              <a:t>Ensure EMCBC Treatment BOA Manager and Ombudsman are copied on final Task Order Award</a:t>
            </a:r>
          </a:p>
          <a:p>
            <a:pPr marL="223837" indent="0">
              <a:buNone/>
            </a:pPr>
            <a:endParaRPr lang="en-US" sz="1800" dirty="0"/>
          </a:p>
          <a:p>
            <a:pPr marL="623887" lvl="1" indent="0">
              <a:buNone/>
            </a:pPr>
            <a:r>
              <a:rPr lang="en-US" sz="1400" i="1" dirty="0"/>
              <a:t>*Prime CO concurrence may be given for each task order individually or on a permanent/blanket basis, at the CO’s discretion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2936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 Documents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310717" y="3429000"/>
            <a:ext cx="86557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hlinkClick r:id="rId2"/>
              </a:rPr>
              <a:t>www.emcbc.doe.gov/about/primecontracts</a:t>
            </a:r>
            <a:r>
              <a:rPr lang="en-US" sz="3600" b="1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7F2A08-EE90-E338-F85C-366B14F9B545}"/>
              </a:ext>
            </a:extLst>
          </p:cNvPr>
          <p:cNvSpPr txBox="1"/>
          <p:nvPr/>
        </p:nvSpPr>
        <p:spPr>
          <a:xfrm>
            <a:off x="1083076" y="1704513"/>
            <a:ext cx="71465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Full text of all LLW/MLLW Disposal IDIQs and Treatment BOAs is available at the EMCBC Prime Contracts webpage (scroll down to the appropriate title):</a:t>
            </a:r>
          </a:p>
        </p:txBody>
      </p:sp>
    </p:spTree>
    <p:extLst>
      <p:ext uri="{BB962C8B-B14F-4D97-AF65-F5344CB8AC3E}">
        <p14:creationId xmlns:p14="http://schemas.microsoft.com/office/powerpoint/2010/main" val="41560115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Available Resources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Other Available Resources: </a:t>
            </a:r>
          </a:p>
          <a:p>
            <a:pPr marL="0" indent="0">
              <a:buNone/>
            </a:pPr>
            <a:endParaRPr lang="en-US" dirty="0">
              <a:hlinkClick r:id="rId2"/>
            </a:endParaRPr>
          </a:p>
          <a:p>
            <a:r>
              <a:rPr lang="en-US" dirty="0">
                <a:hlinkClick r:id="rId2"/>
              </a:rPr>
              <a:t>https://www.emcbc.doe.gov/</a:t>
            </a:r>
          </a:p>
          <a:p>
            <a:r>
              <a:rPr lang="en-US" dirty="0">
                <a:hlinkClick r:id="rId2"/>
              </a:rPr>
              <a:t>http://energy.gov/management/strategic-sourcing</a:t>
            </a:r>
            <a:r>
              <a:rPr lang="en-US" dirty="0"/>
              <a:t> </a:t>
            </a:r>
          </a:p>
          <a:p>
            <a:r>
              <a:rPr lang="en-US" dirty="0">
                <a:hlinkClick r:id="rId3"/>
              </a:rPr>
              <a:t>http://energy.gov/em/services/waste-management</a:t>
            </a:r>
            <a:endParaRPr lang="en-US" dirty="0"/>
          </a:p>
          <a:p>
            <a:r>
              <a:rPr lang="en-US" dirty="0">
                <a:hlinkClick r:id="rId4"/>
              </a:rPr>
              <a:t>https://www.directives.doe.gov/</a:t>
            </a: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5186313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Points of Contact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00" y="12065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Disposal IDIQ Contracting Officer/Treatment BOA Manager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/>
              <a:t>		Clare Rexroad</a:t>
            </a:r>
            <a:br>
              <a:rPr lang="en-US" dirty="0"/>
            </a:br>
            <a:r>
              <a:rPr lang="en-US" dirty="0"/>
              <a:t>		</a:t>
            </a:r>
            <a:r>
              <a:rPr lang="en-US" dirty="0" err="1">
                <a:hlinkClick r:id="rId2"/>
              </a:rPr>
              <a:t>clare.rexroad</a:t>
            </a:r>
            <a:r>
              <a:rPr lang="en-US" dirty="0">
                <a:hlinkClick r:id="rId2"/>
              </a:rPr>
              <a:t>@@emcbc.doe.gov</a:t>
            </a:r>
            <a:r>
              <a:rPr lang="en-US" dirty="0"/>
              <a:t>  	</a:t>
            </a:r>
          </a:p>
          <a:p>
            <a:pPr marL="0" indent="0">
              <a:buNone/>
            </a:pPr>
            <a:r>
              <a:rPr lang="en-US" dirty="0"/>
              <a:t>		513-317-3594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Contracting Officer Representative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/>
              <a:t>		Lee Bishop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hlinkClick r:id="rId3"/>
              </a:rPr>
              <a:t>lee.bishop@em.doe.gov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		505-606-1804  </a:t>
            </a:r>
          </a:p>
          <a:p>
            <a:pPr marL="0" indent="0">
              <a:buNone/>
            </a:pPr>
            <a:r>
              <a:rPr lang="en-US" b="1" dirty="0"/>
              <a:t>Ombudsman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/>
              <a:t>		Heinrich (Henry) Erbes</a:t>
            </a:r>
          </a:p>
          <a:p>
            <a:pPr marL="0" indent="0">
              <a:buNone/>
            </a:pPr>
            <a:r>
              <a:rPr lang="en-US" dirty="0"/>
              <a:t>	     	</a:t>
            </a:r>
            <a:r>
              <a:rPr lang="en-US" dirty="0">
                <a:hlinkClick r:id="rId4"/>
              </a:rPr>
              <a:t>Heinrich.Erbes@em.doe.gov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301-903-3055</a:t>
            </a:r>
          </a:p>
        </p:txBody>
      </p:sp>
    </p:spTree>
    <p:extLst>
      <p:ext uri="{BB962C8B-B14F-4D97-AF65-F5344CB8AC3E}">
        <p14:creationId xmlns:p14="http://schemas.microsoft.com/office/powerpoint/2010/main" val="1550654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8229600" cy="4849813"/>
          </a:xfrm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300" dirty="0"/>
              <a:t>EMCBC has two major acquisition vehicles for the purpose of managing, treating, and disposing Low Level Waste and Mixed Low Level wastes: </a:t>
            </a:r>
          </a:p>
          <a:p>
            <a:pPr marL="0" indent="0">
              <a:buNone/>
            </a:pPr>
            <a:endParaRPr lang="en-US" sz="2300" dirty="0"/>
          </a:p>
          <a:p>
            <a:pPr marL="457200" indent="-457200">
              <a:buAutoNum type="arabicPeriod"/>
            </a:pPr>
            <a:r>
              <a:rPr lang="en-US" sz="3200" b="1" dirty="0"/>
              <a:t>DOE LLW/MLLW </a:t>
            </a:r>
            <a:r>
              <a:rPr lang="en-US" sz="3200" b="1" u="sng" dirty="0"/>
              <a:t>Disposal</a:t>
            </a:r>
            <a:r>
              <a:rPr lang="en-US" sz="3200" b="1" dirty="0"/>
              <a:t> Services IDIQ Contracts</a:t>
            </a:r>
          </a:p>
          <a:p>
            <a:pPr marL="457200" indent="-457200">
              <a:buAutoNum type="arabicPeriod"/>
            </a:pPr>
            <a:r>
              <a:rPr lang="en-US" sz="3200" b="1" dirty="0"/>
              <a:t>DOE LLW/MLLW </a:t>
            </a:r>
            <a:r>
              <a:rPr lang="en-US" sz="3200" b="1" u="sng" dirty="0"/>
              <a:t>Treatment</a:t>
            </a:r>
            <a:r>
              <a:rPr lang="en-US" sz="3200" b="1" dirty="0"/>
              <a:t> Services Basic Ordering Agreements</a:t>
            </a:r>
          </a:p>
          <a:p>
            <a:pPr marL="0" indent="0">
              <a:buNone/>
            </a:pP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120638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7612" y="274638"/>
            <a:ext cx="6689188" cy="505538"/>
          </a:xfrm>
        </p:spPr>
        <p:txBody>
          <a:bodyPr/>
          <a:lstStyle/>
          <a:p>
            <a:r>
              <a:rPr lang="en-US" dirty="0"/>
              <a:t>		Eligible Users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Who is authorized to use disposal IDIQ and treatment BOAs?</a:t>
            </a:r>
          </a:p>
          <a:p>
            <a:r>
              <a:rPr lang="en-US" dirty="0"/>
              <a:t>All DOE Offices including NNSA, Laboratories, and Project Offices </a:t>
            </a:r>
          </a:p>
          <a:p>
            <a:r>
              <a:rPr lang="en-US" dirty="0"/>
              <a:t>All DOE Prime Contractors and Subcontractors to DOE Prime Contractors performing environmental cleanup services for DOE.</a:t>
            </a:r>
          </a:p>
          <a:p>
            <a:r>
              <a:rPr lang="en-US" dirty="0"/>
              <a:t>Other users may be authorized by the CO on a case-by-case basis. Inquiries may be directed to the administering CO.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078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267" y="1178169"/>
            <a:ext cx="8229600" cy="5264834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Scope includes disposal and treatment services of Class A, B, and C LLW, MLLW, and other various waste types like: 11e(2) byproduct material, technologically enhanced naturally occurring radioactive material (TENORM), sealed sources, Toxic Substance Control Act (TSCA)-regulated waste, and polychlorinated biphenyl (PCB) at permitted disposal and treatment facilities. </a:t>
            </a:r>
          </a:p>
        </p:txBody>
      </p:sp>
    </p:spTree>
    <p:extLst>
      <p:ext uri="{BB962C8B-B14F-4D97-AF65-F5344CB8AC3E}">
        <p14:creationId xmlns:p14="http://schemas.microsoft.com/office/powerpoint/2010/main" val="1114879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Disposal IDIQ Contractors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6B196EC-35A4-4954-94D0-539978D955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616216"/>
              </p:ext>
            </p:extLst>
          </p:nvPr>
        </p:nvGraphicFramePr>
        <p:xfrm>
          <a:off x="780288" y="1625522"/>
          <a:ext cx="8010144" cy="1860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5072">
                  <a:extLst>
                    <a:ext uri="{9D8B030D-6E8A-4147-A177-3AD203B41FA5}">
                      <a16:colId xmlns:a16="http://schemas.microsoft.com/office/drawing/2014/main" val="967651164"/>
                    </a:ext>
                  </a:extLst>
                </a:gridCol>
                <a:gridCol w="4005072">
                  <a:extLst>
                    <a:ext uri="{9D8B030D-6E8A-4147-A177-3AD203B41FA5}">
                      <a16:colId xmlns:a16="http://schemas.microsoft.com/office/drawing/2014/main" val="355409616"/>
                    </a:ext>
                  </a:extLst>
                </a:gridCol>
              </a:tblGrid>
              <a:tr h="62018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IDIQ Contractor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Contract Number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516483"/>
                  </a:ext>
                </a:extLst>
              </a:tr>
              <a:tr h="620183">
                <a:tc>
                  <a:txBody>
                    <a:bodyPr/>
                    <a:lstStyle/>
                    <a:p>
                      <a:r>
                        <a:rPr lang="en-US" sz="2400" dirty="0" err="1"/>
                        <a:t>EnergySolutions</a:t>
                      </a:r>
                      <a:r>
                        <a:rPr lang="en-US" sz="2400" dirty="0"/>
                        <a:t> LLC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89303318DEM000005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3689507"/>
                  </a:ext>
                </a:extLst>
              </a:tr>
              <a:tr h="620183">
                <a:tc>
                  <a:txBody>
                    <a:bodyPr/>
                    <a:lstStyle/>
                    <a:p>
                      <a:r>
                        <a:rPr lang="en-US" sz="2400" dirty="0"/>
                        <a:t>Waste Control Specialists LLC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89303318DEM000004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12026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AC70E35-3385-BA52-3471-C1F263F2B010}"/>
              </a:ext>
            </a:extLst>
          </p:cNvPr>
          <p:cNvSpPr txBox="1"/>
          <p:nvPr/>
        </p:nvSpPr>
        <p:spPr>
          <a:xfrm>
            <a:off x="966127" y="3869752"/>
            <a:ext cx="792929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Ordering Period: </a:t>
            </a:r>
            <a:endParaRPr lang="en-US" sz="3200" dirty="0"/>
          </a:p>
          <a:p>
            <a:pPr algn="ctr"/>
            <a:r>
              <a:rPr lang="en-US" sz="3200" b="1" dirty="0"/>
              <a:t>April 12, 2018 to April 11, 2028</a:t>
            </a:r>
          </a:p>
          <a:p>
            <a:pPr algn="ctr"/>
            <a:r>
              <a:rPr lang="en-US" sz="3200" dirty="0"/>
              <a:t>Period of Performance for each TO may be as long as one year. All work must be completed by April 11, 2029.</a:t>
            </a:r>
          </a:p>
          <a:p>
            <a:pPr algn="ctr"/>
            <a:r>
              <a:rPr lang="en-US" sz="1400" dirty="0"/>
              <a:t>Note: Original 5-year Ordering period was extended from 2023 to 2028 via modification on March 16, 2023</a:t>
            </a:r>
          </a:p>
        </p:txBody>
      </p:sp>
    </p:spTree>
    <p:extLst>
      <p:ext uri="{BB962C8B-B14F-4D97-AF65-F5344CB8AC3E}">
        <p14:creationId xmlns:p14="http://schemas.microsoft.com/office/powerpoint/2010/main" val="4180071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IDIQ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8229600" cy="4849813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00" b="1" dirty="0"/>
              <a:t>Indefinite Delivery Indefinite Quantity Contract Defined: </a:t>
            </a:r>
            <a:r>
              <a:rPr lang="en-US" sz="2300" dirty="0"/>
              <a:t>(FAR 16.504)</a:t>
            </a:r>
          </a:p>
          <a:p>
            <a:pPr marL="0" indent="0">
              <a:buNone/>
            </a:pPr>
            <a:r>
              <a:rPr lang="en-US" sz="2300" dirty="0"/>
              <a:t> “An indefinite-quantity contract provides for an indefinite quantity, within stated limits, of supplies or services during a fixed period. The Government places orders for individual requirements. Quantity limits may be stated as number of units or as dollar values.”</a:t>
            </a:r>
          </a:p>
          <a:p>
            <a:pPr marL="0" indent="0">
              <a:buNone/>
            </a:pPr>
            <a:endParaRPr lang="en-US" sz="2300" dirty="0"/>
          </a:p>
          <a:p>
            <a:pPr marL="0" indent="0" algn="ctr">
              <a:buNone/>
            </a:pPr>
            <a:r>
              <a:rPr lang="en-US" sz="2300" b="1" dirty="0"/>
              <a:t>An IDIQ Contract contains both terms and conditions AND pricing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64059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Disposal IDIQ Work Scope by Contractor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335" y="1206305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Disposal: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119059"/>
              </p:ext>
            </p:extLst>
          </p:nvPr>
        </p:nvGraphicFramePr>
        <p:xfrm>
          <a:off x="286042" y="1716258"/>
          <a:ext cx="8562536" cy="350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11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1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259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499"/>
                          </a:solidFill>
                        </a:rPr>
                        <a:t>Work Scope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499"/>
                          </a:solidFill>
                        </a:rPr>
                        <a:t>Contractor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499"/>
                          </a:solidFill>
                        </a:rPr>
                        <a:t>Class</a:t>
                      </a:r>
                      <a:r>
                        <a:rPr lang="en-US" baseline="0" dirty="0">
                          <a:solidFill>
                            <a:srgbClr val="002499"/>
                          </a:solidFill>
                        </a:rPr>
                        <a:t> A LLW/MLLW Disposal </a:t>
                      </a:r>
                      <a:endParaRPr lang="en-US" dirty="0">
                        <a:solidFill>
                          <a:srgbClr val="0024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i="0" dirty="0">
                          <a:solidFill>
                            <a:srgbClr val="002499"/>
                          </a:solidFill>
                        </a:rPr>
                        <a:t>EnergySolutions </a:t>
                      </a:r>
                    </a:p>
                    <a:p>
                      <a:r>
                        <a:rPr lang="en-US" i="0" dirty="0">
                          <a:solidFill>
                            <a:srgbClr val="002499"/>
                          </a:solidFill>
                        </a:rPr>
                        <a:t>Waste Control Specialists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499"/>
                          </a:solidFill>
                        </a:rPr>
                        <a:t>Class</a:t>
                      </a:r>
                      <a:r>
                        <a:rPr lang="en-US" baseline="0" dirty="0">
                          <a:solidFill>
                            <a:srgbClr val="002499"/>
                          </a:solidFill>
                        </a:rPr>
                        <a:t> B LLW / MLLW Disposal </a:t>
                      </a:r>
                      <a:endParaRPr lang="en-US" dirty="0">
                        <a:solidFill>
                          <a:srgbClr val="0024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i="0" dirty="0">
                          <a:solidFill>
                            <a:srgbClr val="002499"/>
                          </a:solidFill>
                        </a:rPr>
                        <a:t>Waste Control Specialists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2499"/>
                          </a:solidFill>
                        </a:rPr>
                        <a:t>Class</a:t>
                      </a:r>
                      <a:r>
                        <a:rPr lang="en-US" baseline="0" dirty="0">
                          <a:solidFill>
                            <a:srgbClr val="002499"/>
                          </a:solidFill>
                        </a:rPr>
                        <a:t> C LLW / MLLW Disposal </a:t>
                      </a:r>
                      <a:endParaRPr lang="en-US" dirty="0">
                        <a:solidFill>
                          <a:srgbClr val="0024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dirty="0">
                          <a:solidFill>
                            <a:srgbClr val="002499"/>
                          </a:solidFill>
                        </a:rPr>
                        <a:t>Waste Control Specialists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2882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499"/>
                          </a:solidFill>
                        </a:rPr>
                        <a:t>11e(2)</a:t>
                      </a:r>
                      <a:r>
                        <a:rPr lang="en-US" baseline="0" dirty="0">
                          <a:solidFill>
                            <a:srgbClr val="002499"/>
                          </a:solidFill>
                        </a:rPr>
                        <a:t> byproduct Material</a:t>
                      </a:r>
                      <a:endParaRPr lang="en-US" dirty="0">
                        <a:solidFill>
                          <a:srgbClr val="0024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i="0" dirty="0">
                          <a:solidFill>
                            <a:srgbClr val="002499"/>
                          </a:solidFill>
                        </a:rPr>
                        <a:t>EnergySolutions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499"/>
                          </a:solidFill>
                        </a:rPr>
                        <a:t>TENORM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i="0" dirty="0" err="1">
                          <a:solidFill>
                            <a:srgbClr val="002499"/>
                          </a:solidFill>
                        </a:rPr>
                        <a:t>EnergySolutions</a:t>
                      </a:r>
                      <a:r>
                        <a:rPr lang="en-US" i="0" dirty="0">
                          <a:solidFill>
                            <a:srgbClr val="002499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499"/>
                          </a:solidFill>
                        </a:rPr>
                        <a:t>Ancillary Services </a:t>
                      </a:r>
                      <a:br>
                        <a:rPr lang="en-US" dirty="0">
                          <a:solidFill>
                            <a:srgbClr val="002499"/>
                          </a:solidFill>
                        </a:rPr>
                      </a:br>
                      <a:r>
                        <a:rPr lang="en-US" dirty="0">
                          <a:solidFill>
                            <a:srgbClr val="002499"/>
                          </a:solidFill>
                        </a:rPr>
                        <a:t>(High Dose</a:t>
                      </a:r>
                      <a:r>
                        <a:rPr lang="en-US" baseline="0" dirty="0">
                          <a:solidFill>
                            <a:srgbClr val="002499"/>
                          </a:solidFill>
                        </a:rPr>
                        <a:t> Rate and Very High Dose Rate) </a:t>
                      </a:r>
                      <a:endParaRPr lang="en-US" dirty="0">
                        <a:solidFill>
                          <a:srgbClr val="0024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i="0" dirty="0">
                          <a:solidFill>
                            <a:srgbClr val="002499"/>
                          </a:solidFill>
                        </a:rPr>
                        <a:t>EnergySolutions </a:t>
                      </a:r>
                    </a:p>
                    <a:p>
                      <a:r>
                        <a:rPr lang="en-US" i="0" dirty="0">
                          <a:solidFill>
                            <a:srgbClr val="002499"/>
                          </a:solidFill>
                        </a:rPr>
                        <a:t>Waste</a:t>
                      </a:r>
                      <a:r>
                        <a:rPr lang="en-US" i="0" baseline="0" dirty="0">
                          <a:solidFill>
                            <a:srgbClr val="002499"/>
                          </a:solidFill>
                        </a:rPr>
                        <a:t> Control Specialists </a:t>
                      </a:r>
                      <a:endParaRPr lang="en-US" i="0" dirty="0">
                        <a:solidFill>
                          <a:srgbClr val="0024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499"/>
                          </a:solidFill>
                        </a:rPr>
                        <a:t>Sealed Sources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i="0" dirty="0">
                          <a:solidFill>
                            <a:srgbClr val="002499"/>
                          </a:solidFill>
                        </a:rPr>
                        <a:t> Waste</a:t>
                      </a:r>
                      <a:r>
                        <a:rPr lang="en-US" i="0" baseline="0" dirty="0">
                          <a:solidFill>
                            <a:srgbClr val="002499"/>
                          </a:solidFill>
                        </a:rPr>
                        <a:t> Control Specialists </a:t>
                      </a:r>
                      <a:endParaRPr lang="en-US" i="0" dirty="0">
                        <a:solidFill>
                          <a:srgbClr val="0024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1161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7F71D-B40C-5724-F11C-BD0AACD16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Fair Opportunity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A7765-4C3C-4C1D-21B7-3F5544A7D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Fair Opportunity shall be given to all IDIQ holders when placing a new Order greater than $3,500 against the Disposal IDIQs.</a:t>
            </a:r>
          </a:p>
          <a:p>
            <a:r>
              <a:rPr lang="en-US" dirty="0"/>
              <a:t>If Fair Opportunity is </a:t>
            </a:r>
            <a:r>
              <a:rPr lang="en-US" b="1" dirty="0"/>
              <a:t>not</a:t>
            </a:r>
            <a:r>
              <a:rPr lang="en-US" dirty="0"/>
              <a:t> given, an exception from clause H.3(c) must be justified in writing according to local procedure and signed by the cognizant Contracting Officer.</a:t>
            </a:r>
          </a:p>
          <a:p>
            <a:r>
              <a:rPr lang="en-US" dirty="0"/>
              <a:t>Fair Opportunity procedures shall be in accordance with FAR 16.505, and with local contracting procedure.</a:t>
            </a:r>
          </a:p>
          <a:p>
            <a:r>
              <a:rPr lang="en-US" dirty="0"/>
              <a:t>To ensure Fair Opportunity is given, an ombudsman has been established. </a:t>
            </a:r>
          </a:p>
          <a:p>
            <a:r>
              <a:rPr lang="en-US" dirty="0"/>
              <a:t>See Clause H.3 for full Fair Opportunity procedure.</a:t>
            </a:r>
          </a:p>
          <a:p>
            <a:r>
              <a:rPr lang="en-US" dirty="0"/>
              <a:t>For questions on Fair Opportunity, contact the EMCBC IDIQ ACO.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553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1" y="274638"/>
            <a:ext cx="7498080" cy="505538"/>
          </a:xfrm>
        </p:spPr>
        <p:txBody>
          <a:bodyPr/>
          <a:lstStyle/>
          <a:p>
            <a:r>
              <a:rPr lang="en-US" dirty="0"/>
              <a:t>Pricing and Contract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3552"/>
            <a:ext cx="8229600" cy="5303520"/>
          </a:xfrm>
        </p:spPr>
        <p:txBody>
          <a:bodyPr>
            <a:normAutofit/>
          </a:bodyPr>
          <a:lstStyle/>
          <a:p>
            <a:r>
              <a:rPr lang="en-US" dirty="0"/>
              <a:t>Pricing schedules for the Disposal IDIQ contract vehicles are located within the contract documents, at </a:t>
            </a:r>
            <a:r>
              <a:rPr lang="en-US" dirty="0">
                <a:hlinkClick r:id="rId3"/>
              </a:rPr>
              <a:t>EMCBC - Prime Contracts (doe.gov)</a:t>
            </a:r>
            <a:r>
              <a:rPr lang="en-US" dirty="0"/>
              <a:t>  </a:t>
            </a:r>
          </a:p>
          <a:p>
            <a:r>
              <a:rPr lang="en-US" dirty="0"/>
              <a:t>Ancillary services may be priced outside of schedule. Notable examples are transportation, packaging non-compliance, etc. This doesn’t include interim waste storage.</a:t>
            </a:r>
          </a:p>
          <a:p>
            <a:r>
              <a:rPr lang="en-US" dirty="0"/>
              <a:t>Ancillary Services can only be used when the Task Order contains one or more of the disposal items. Task Orders cannot be made with just a requirement for Ancillary Services only.</a:t>
            </a:r>
          </a:p>
          <a:p>
            <a:r>
              <a:rPr lang="en-US" dirty="0"/>
              <a:t>Allows for firm-fixed price orders and subcontracts.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65103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&amp; Bulle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6073</TotalTime>
  <Words>1689</Words>
  <Application>Microsoft Office PowerPoint</Application>
  <PresentationFormat>On-screen Show (4:3)</PresentationFormat>
  <Paragraphs>212</Paragraphs>
  <Slides>19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Helvetica Neue</vt:lpstr>
      <vt:lpstr>Title &amp; Bullets</vt:lpstr>
      <vt:lpstr>Custom Design</vt:lpstr>
      <vt:lpstr>Utilizing DOE Low Level / Mixed Low Level Waste Disposal IDIQ Contracts and Treatment BOAs </vt:lpstr>
      <vt:lpstr>Background</vt:lpstr>
      <vt:lpstr>  Eligible Users </vt:lpstr>
      <vt:lpstr>Purpose </vt:lpstr>
      <vt:lpstr>Disposal IDIQ Contractors </vt:lpstr>
      <vt:lpstr>IDIQ Definition</vt:lpstr>
      <vt:lpstr>Disposal IDIQ Work Scope by Contractor</vt:lpstr>
      <vt:lpstr>Fair Opportunity</vt:lpstr>
      <vt:lpstr>Pricing and Contract Type</vt:lpstr>
      <vt:lpstr>Ordering Procedure for Disposal IDIQs</vt:lpstr>
      <vt:lpstr>Treatment BOA Holders and Contract Numbers </vt:lpstr>
      <vt:lpstr>BOA Definition</vt:lpstr>
      <vt:lpstr>Work Scope</vt:lpstr>
      <vt:lpstr>Fair Opportunity</vt:lpstr>
      <vt:lpstr>  Agreement Terms</vt:lpstr>
      <vt:lpstr>Ordering Procedure for Treatment BOAs</vt:lpstr>
      <vt:lpstr>Contract Documents</vt:lpstr>
      <vt:lpstr>Available Resources </vt:lpstr>
      <vt:lpstr>Points of Contact</vt:lpstr>
    </vt:vector>
  </TitlesOfParts>
  <Company>U.S. Department of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max.postman</dc:creator>
  <cp:lastModifiedBy>Rexroad, Clare</cp:lastModifiedBy>
  <cp:revision>321</cp:revision>
  <dcterms:created xsi:type="dcterms:W3CDTF">2012-11-30T17:41:28Z</dcterms:created>
  <dcterms:modified xsi:type="dcterms:W3CDTF">2023-04-14T14:14:48Z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